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72" r:id="rId15"/>
    <p:sldId id="273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 Larsson" initials="A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>
        <p:scale>
          <a:sx n="85" d="100"/>
          <a:sy n="85" d="100"/>
        </p:scale>
        <p:origin x="-85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1A119-E055-C046-A006-6C2680226FCF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EF6F-FF62-B44A-B8BF-F4D3A7E4B1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822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Inte prata om dansens utveckling utan kulturpolitikens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EF6F-FF62-B44A-B8BF-F4D3A7E4B1B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14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EF6F-FF62-B44A-B8BF-F4D3A7E4B1BA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674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EF6F-FF62-B44A-B8BF-F4D3A7E4B1B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8774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Delvis olika målbilder i kultur-, konstarts- och konstnärspolitiken </a:t>
            </a:r>
          </a:p>
          <a:p>
            <a:r>
              <a:rPr lang="sv-SE" dirty="0"/>
              <a:t>Kulturens externa effekter – </a:t>
            </a:r>
            <a:r>
              <a:rPr lang="sv-SE" dirty="0" err="1"/>
              <a:t>externaliteter</a:t>
            </a:r>
            <a:endParaRPr lang="sv-SE" dirty="0"/>
          </a:p>
          <a:p>
            <a:endParaRPr lang="sv-SE" dirty="0"/>
          </a:p>
          <a:p>
            <a:r>
              <a:rPr lang="sv-SE" dirty="0"/>
              <a:t>Kulturen och konsten i andra politikområden, andra samhällsområden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20D90-2748-0445-92BB-76006FD80C0A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053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947326C-FCB1-0243-A970-C101271DE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B284C2A5-B31C-5043-9C64-5F745FC86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3975C79D-B32D-AE47-9BB3-8C3CC54B7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FED5CEBE-53A4-BE47-B2E7-F1CC3D05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9337A0D5-B96E-9843-B465-2025590E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68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5897429-6408-4948-BD43-7C4D2714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C2811D6F-B1BA-6749-A496-E6DEF9E87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4ABCEDF6-9FD7-C049-8965-135AA493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181409A0-49B0-344B-BBA7-7A5AD132C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404A6D13-4DA2-6C49-8C18-11F298AD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54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3770859A-163D-C440-8498-3BF921892B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F3131309-24EA-7D48-AC80-F555CD79E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BB750EC2-61E8-7F4E-8000-8009E3AD7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3A8713C9-E767-7349-86AB-08BFCF65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D1C056A-CB34-F14D-ADC3-C47EF4CB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71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7183D07-C6B6-C74D-86CE-35C786CE9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2841354-BE08-5241-B2F2-6D4F3FC1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BF74AC4-F433-DF44-9082-30BDA3F42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188AD90-DD2D-1946-AC84-0F47B918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0B83416A-7E91-E94C-8958-6AE03202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702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1DF626C-D89B-AE43-BBCE-A09577B44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8954EAAE-CBE3-474F-A32F-E4576446E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4336910A-F1F0-4140-9C6D-373C1937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6CD2AA2-3CC8-274B-84EA-E3827555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48F3E711-C88C-1946-A61A-1F5E51D5E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42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5B5959E-8063-4A47-8762-A3B79284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A13F9E3-83FD-5849-B945-5636AD9A4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2EC8B268-5171-674A-890C-ABAF3F1FD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AB99D1F4-3810-C145-8726-E99F76E1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9FF0C677-FB65-4348-B651-D7E17458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42C19FA3-C164-174A-A1B9-AE048479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883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6971089-C4A5-E947-8BEF-CA311AE6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8A7C266F-85C9-D441-995F-2D91BE3AB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66785286-3234-6949-8F58-5852DBA6F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F832F675-0960-7649-B43D-7DA828FFC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23C269F3-21AF-9446-97E5-F390AEF80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3294268C-29CC-7C4D-8D56-073EDDE4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DB1E1B6E-F21F-1249-B513-D4EDBE51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36AFE062-2688-654A-82F5-FE9B4095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69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E79CC78-D158-884E-8D8E-E4471638E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137B2FD5-2F90-C443-AB30-5862E409A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87C1F8E2-B236-B34F-8776-48799983A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57F23763-9571-CE4F-AB94-73D0DB43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374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867E2BA7-D47C-994C-96DA-DD7A02687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1B79AAEE-C3B2-7149-BA7F-80EC5F26E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BDBA9D82-9DB3-5B42-8B40-E334E366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514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903EF15-2EE4-F24F-85AA-9EA425764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DFE50634-CBAD-6741-B566-FC0AA28A8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6F8466CC-D601-CE48-A858-C0013BCB0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CA1064AE-38C0-1A4B-A07D-A0D90EB4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BD4289FA-5135-9247-8B2B-C25F6708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F9EC3367-E382-C74F-A187-616569A5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23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48DCB4A-6EC3-8149-B748-E19B52AC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533DFCC0-CC35-874C-A26D-69E9BFCAD7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EA3C8941-52E7-B34B-8355-00BBCB3F1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C0239BDF-74B3-784A-8912-072BC1BE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6631BA85-6EA6-3B44-B8A8-DC0F4A4C1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F4524D45-A7A4-0A44-B04A-A2B4D2B3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47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B84B0709-68CA-E64C-94C2-5A1226AD2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ADE1F56C-F641-4146-98D0-E170067D0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27A53B24-26AE-B649-A18B-E4B2B1863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EB40A-5C35-CC4C-A41C-3D81B6D258E8}" type="datetimeFigureOut">
              <a:rPr lang="sv-SE" smtClean="0"/>
              <a:t>2021-03-26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6BA086AD-05CA-F941-A703-BCAC124C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3C330057-3933-7749-8AE6-94A3077A9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7862C-8A70-BC41-89D9-B3B98B0E6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546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B4B7DEC-B3EB-AA42-85D6-07391B9FD9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Kulturpolitiken och konstområdet dans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F81CB4C-4871-AF4F-B4C5-C7D823B449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628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xmlns="" id="{78247885-590F-394B-B834-3BA98FA1161B}"/>
              </a:ext>
            </a:extLst>
          </p:cNvPr>
          <p:cNvSpPr txBox="1"/>
          <p:nvPr/>
        </p:nvSpPr>
        <p:spPr>
          <a:xfrm>
            <a:off x="733737" y="599022"/>
            <a:ext cx="1028403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800" b="1" dirty="0">
                <a:latin typeface="+mj-lt"/>
              </a:rPr>
              <a:t>2010-2015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2010-2014 Kulturrådet -  Strategi  för att stärka den professionella dansen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Regeringen ger samverkansuppdrag Kulturrådet och Konstnärsnämnden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Interna omfördelningar av resurser inom myndigheterna fördel dansområdet.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2013 Samtal om den professionella dansen med danslivets aktörer på Kulturdepartementet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2014 KN och KUR gemensamt regeringsuppdrag att göra en översyn av statens nuvarande insatser inom dansområdet och föreslå framtida utvecklingsbehov.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2015 Rapport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Riksteatern regeringsuppdrag översyn Cullbergbaletten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8776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xmlns="" id="{99B5692E-F0B4-6B44-94A7-AB541DA96CF6}"/>
              </a:ext>
            </a:extLst>
          </p:cNvPr>
          <p:cNvSpPr/>
          <p:nvPr/>
        </p:nvSpPr>
        <p:spPr>
          <a:xfrm>
            <a:off x="1370925" y="335845"/>
            <a:ext cx="81225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v-SE" sz="3200" dirty="0">
                <a:latin typeface="+mj-lt"/>
                <a:ea typeface="DengXian" panose="02010600030101010101" pitchFamily="2" charset="-122"/>
                <a:cs typeface="Arial" panose="020B0604020202020204" pitchFamily="34" charset="0"/>
              </a:rPr>
              <a:t>2016 - 2020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Regional utveckling för dansen samt interregional samverkan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Utveckling av residens nationell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Förändrad hantering av bidrag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Än starkare internationalisering, internationell arbetsmarknad, ökad arbetskraftinvandring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Området dans för barn och unga - omfattande utveckling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Ökad samverkan scenkonstinstitutioner och den fria danssektorn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8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6656033-8482-CB44-924E-1730233CD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16788"/>
          </a:xfrm>
        </p:spPr>
        <p:txBody>
          <a:bodyPr>
            <a:normAutofit fontScale="90000"/>
          </a:bodyPr>
          <a:lstStyle/>
          <a:p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4B75BAD-5005-884A-8B40-75C606D17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124"/>
            <a:ext cx="10515600" cy="570882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4800" b="1" dirty="0"/>
              <a:t>Nedlagda kompanier</a:t>
            </a:r>
          </a:p>
          <a:p>
            <a:pPr marL="0" indent="0">
              <a:buNone/>
            </a:pPr>
            <a:r>
              <a:rPr lang="sv-SE" sz="4800" dirty="0"/>
              <a:t>	Cramérbaletten inom Riksteatern – 1945 - 1986</a:t>
            </a:r>
          </a:p>
          <a:p>
            <a:pPr marL="0" indent="0">
              <a:buNone/>
            </a:pPr>
            <a:r>
              <a:rPr lang="sv-SE" sz="4800" dirty="0"/>
              <a:t>	Malmöbaletten inom Malmö Stadsteater/Malmö Musikteater 1944 – 1995</a:t>
            </a:r>
          </a:p>
          <a:p>
            <a:pPr marL="0" indent="0">
              <a:buNone/>
            </a:pPr>
            <a:r>
              <a:rPr lang="sv-SE" sz="4800" dirty="0"/>
              <a:t>	Östgötabaletten inom Östgötateatern 1970 – 1996</a:t>
            </a:r>
          </a:p>
          <a:p>
            <a:pPr marL="0" indent="0">
              <a:buNone/>
            </a:pPr>
            <a:r>
              <a:rPr lang="sv-SE" sz="4800" dirty="0"/>
              <a:t> </a:t>
            </a:r>
            <a:r>
              <a:rPr lang="sv-SE" sz="4800" b="1" dirty="0"/>
              <a:t>Befintliga kompanier</a:t>
            </a:r>
          </a:p>
          <a:p>
            <a:pPr marL="0" indent="0">
              <a:buNone/>
            </a:pPr>
            <a:r>
              <a:rPr lang="sv-SE" sz="4800" dirty="0"/>
              <a:t>	Cullbergbaletten/Cullberg inom Riksteatern 1967-</a:t>
            </a:r>
          </a:p>
          <a:p>
            <a:pPr marL="0" indent="0">
              <a:buNone/>
            </a:pPr>
            <a:r>
              <a:rPr lang="sv-SE" sz="4800" dirty="0"/>
              <a:t>	</a:t>
            </a:r>
            <a:r>
              <a:rPr lang="sv-SE" sz="4800" dirty="0" err="1"/>
              <a:t>GöteborgsOperans</a:t>
            </a:r>
            <a:r>
              <a:rPr lang="sv-SE" sz="4800" dirty="0"/>
              <a:t> balett/Göteborgsoperans Danskompani 1920 –</a:t>
            </a:r>
          </a:p>
          <a:p>
            <a:pPr marL="0" indent="0">
              <a:buNone/>
            </a:pPr>
            <a:r>
              <a:rPr lang="sv-SE" sz="4800" dirty="0"/>
              <a:t>	Kungliga Baletten inom Kungliga Operan 1773 – </a:t>
            </a:r>
          </a:p>
          <a:p>
            <a:pPr marL="0" indent="0">
              <a:buNone/>
            </a:pPr>
            <a:r>
              <a:rPr lang="sv-SE" sz="4800" dirty="0"/>
              <a:t>	Norrdans - 1995</a:t>
            </a:r>
          </a:p>
          <a:p>
            <a:pPr marL="0" indent="0">
              <a:buNone/>
            </a:pPr>
            <a:r>
              <a:rPr lang="sv-SE" sz="4800" dirty="0"/>
              <a:t>	Skånes Dansteater – 1995</a:t>
            </a:r>
          </a:p>
          <a:p>
            <a:pPr marL="0" indent="0">
              <a:buNone/>
            </a:pPr>
            <a:r>
              <a:rPr lang="sv-SE" sz="4800" dirty="0"/>
              <a:t>	Dans i Väst - 2001</a:t>
            </a:r>
          </a:p>
          <a:p>
            <a:pPr marL="0" indent="0">
              <a:buNone/>
            </a:pPr>
            <a:r>
              <a:rPr lang="sv-SE" sz="4800" b="1" dirty="0"/>
              <a:t>Scener, urval av tidiga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4800" dirty="0"/>
              <a:t>	Moderna Dansteatern 1986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4800" dirty="0"/>
              <a:t>	Atalante 1987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4800" dirty="0"/>
              <a:t>	Dansens Hus 1991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4800" dirty="0"/>
              <a:t>	Dansstationen 1996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4800" dirty="0"/>
              <a:t>	ELD / </a:t>
            </a:r>
            <a:r>
              <a:rPr lang="sv-SE" sz="4800" dirty="0" err="1"/>
              <a:t>Weld</a:t>
            </a:r>
            <a:r>
              <a:rPr lang="sv-SE" sz="4800" dirty="0"/>
              <a:t> 1997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4800" dirty="0"/>
              <a:t>	Dans på Norrlandsoperan slut 00-tal?</a:t>
            </a:r>
          </a:p>
          <a:p>
            <a:pPr marL="0" indent="0">
              <a:buNone/>
            </a:pPr>
            <a:r>
              <a:rPr lang="sv-SE" sz="4800" b="1" dirty="0"/>
              <a:t>Dansen inom teater- och bildkonstinstitutioner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4222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E1998AB-7417-604A-BA31-AC1110A03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/>
          <a:lstStyle/>
          <a:p>
            <a:r>
              <a:rPr lang="sv-SE" dirty="0"/>
              <a:t>Utmärkande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DD034D23-BC35-184B-A755-E1D0DCC2F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066"/>
            <a:ext cx="10515600" cy="4752897"/>
          </a:xfrm>
        </p:spPr>
        <p:txBody>
          <a:bodyPr>
            <a:normAutofit/>
          </a:bodyPr>
          <a:lstStyle/>
          <a:p>
            <a:r>
              <a:rPr lang="sv-SE" dirty="0"/>
              <a:t>Vad är dansområdet – vad räknas in?</a:t>
            </a:r>
          </a:p>
          <a:p>
            <a:r>
              <a:rPr lang="sv-SE" dirty="0"/>
              <a:t>Svag egen institutionell uppbyggnad </a:t>
            </a:r>
          </a:p>
          <a:p>
            <a:pPr lvl="1"/>
            <a:r>
              <a:rPr lang="sv-SE" dirty="0"/>
              <a:t>Leder även till nya strukturer</a:t>
            </a:r>
          </a:p>
          <a:p>
            <a:r>
              <a:rPr lang="sv-SE" dirty="0"/>
              <a:t>Svag intern struktur</a:t>
            </a:r>
          </a:p>
          <a:p>
            <a:pPr lvl="1"/>
            <a:r>
              <a:rPr lang="sv-SE" dirty="0"/>
              <a:t>Dansens avsaknad av formella och informella maktstrukturer inom kultursektorn</a:t>
            </a:r>
          </a:p>
          <a:p>
            <a:r>
              <a:rPr lang="sv-SE" dirty="0"/>
              <a:t>Storstadscentrerad konstart</a:t>
            </a:r>
          </a:p>
          <a:p>
            <a:r>
              <a:rPr lang="sv-SE" dirty="0"/>
              <a:t>Fokus barn – och unga </a:t>
            </a:r>
          </a:p>
          <a:p>
            <a:r>
              <a:rPr lang="sv-SE" dirty="0"/>
              <a:t>Sent in i kulturpolitiken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48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71FD884-6ED4-5B4C-BCFA-E2168171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Mina rekommendationer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395BFFC-0F20-0841-BD5C-99BD4C4E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 att skapa reformer i kulturpolitiken måste man förstå den</a:t>
            </a:r>
          </a:p>
          <a:p>
            <a:r>
              <a:rPr lang="sv-SE" dirty="0"/>
              <a:t>Ta plats i de scenkonstorganisationer där dansen ingår</a:t>
            </a:r>
          </a:p>
          <a:p>
            <a:r>
              <a:rPr lang="sv-SE" dirty="0"/>
              <a:t>Dansområdet har allt att vinna på att tala med en gemensam röst</a:t>
            </a:r>
          </a:p>
          <a:p>
            <a:r>
              <a:rPr lang="sv-SE" dirty="0"/>
              <a:t>Tala för fler i området än er egen grupp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7297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9D8CB0F-D9EF-354D-85F4-804C37CB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76501"/>
          </a:xfrm>
        </p:spPr>
        <p:txBody>
          <a:bodyPr/>
          <a:lstStyle/>
          <a:p>
            <a:pPr algn="ctr"/>
            <a:r>
              <a:rPr lang="sv-SE" dirty="0"/>
              <a:t>Tack!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>Ann Larsson</a:t>
            </a:r>
            <a:br>
              <a:rPr lang="sv-SE" dirty="0"/>
            </a:br>
            <a:r>
              <a:rPr lang="sv-SE" dirty="0" err="1"/>
              <a:t>annlarsson@me.com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716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xmlns="" id="{2012373A-E5DA-684F-B020-C8FC934F7653}"/>
              </a:ext>
            </a:extLst>
          </p:cNvPr>
          <p:cNvSpPr txBox="1"/>
          <p:nvPr/>
        </p:nvSpPr>
        <p:spPr>
          <a:xfrm>
            <a:off x="2038662" y="2743200"/>
            <a:ext cx="779488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/>
              <a:t>Kultur – konstarterna – dansen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612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7C39940-C63B-AB41-939C-121D2AF76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Kulturpolitik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A3293B51-1F62-894B-888E-4A74539EB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Den nordiska kulturpolitiken</a:t>
            </a:r>
          </a:p>
          <a:p>
            <a:pPr lvl="1"/>
            <a:r>
              <a:rPr lang="sv-SE" dirty="0"/>
              <a:t>Arkitektmodellen</a:t>
            </a:r>
          </a:p>
          <a:p>
            <a:pPr lvl="1"/>
            <a:endParaRPr lang="sv-SE" dirty="0"/>
          </a:p>
          <a:p>
            <a:r>
              <a:rPr lang="sv-SE" dirty="0"/>
              <a:t>Svensk kulturpolitik – en del av det offentliga Sveriges utveckling</a:t>
            </a:r>
          </a:p>
          <a:p>
            <a:pPr lvl="1"/>
            <a:r>
              <a:rPr lang="sv-SE" dirty="0"/>
              <a:t>Samhällsbygget</a:t>
            </a:r>
          </a:p>
          <a:p>
            <a:pPr lvl="1"/>
            <a:r>
              <a:rPr lang="sv-SE" dirty="0"/>
              <a:t>Politik</a:t>
            </a:r>
          </a:p>
          <a:p>
            <a:pPr lvl="1"/>
            <a:r>
              <a:rPr lang="sv-SE" dirty="0"/>
              <a:t>3 nivåer: stat – region – kommun </a:t>
            </a:r>
          </a:p>
          <a:p>
            <a:pPr lvl="1"/>
            <a:r>
              <a:rPr lang="sv-SE" dirty="0"/>
              <a:t>Förvaltning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177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BF8B9AF-F39F-1F42-A376-C60B86D0C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639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70DCB6F2-4FB9-B040-8AA2-1530C74F9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7517"/>
            <a:ext cx="10515600" cy="5559446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Andra politikområden som påverkar </a:t>
            </a:r>
          </a:p>
          <a:p>
            <a:r>
              <a:rPr lang="sv-SE" dirty="0"/>
              <a:t>Det som definieras in inom den offentliga kulturpolitiken</a:t>
            </a:r>
          </a:p>
          <a:p>
            <a:endParaRPr lang="sv-SE" dirty="0"/>
          </a:p>
        </p:txBody>
      </p:sp>
      <p:sp>
        <p:nvSpPr>
          <p:cNvPr id="4" name="Oval 2">
            <a:extLst>
              <a:ext uri="{FF2B5EF4-FFF2-40B4-BE49-F238E27FC236}">
                <a16:creationId xmlns:a16="http://schemas.microsoft.com/office/drawing/2014/main" xmlns="" id="{270E256B-81F6-6549-8568-56FB5CF4F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0701" y="2664794"/>
            <a:ext cx="3771191" cy="3512169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Kulturpolitik</a:t>
            </a:r>
            <a:endParaRPr lang="sv-SE" sz="2000" dirty="0"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xmlns="" id="{DFEB52F4-80ED-1B4D-B3F7-319A3DEE75A9}"/>
              </a:ext>
            </a:extLst>
          </p:cNvPr>
          <p:cNvSpPr/>
          <p:nvPr/>
        </p:nvSpPr>
        <p:spPr>
          <a:xfrm>
            <a:off x="8570026" y="3563494"/>
            <a:ext cx="2406732" cy="2448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Konstarterna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xmlns="" id="{706689EB-591C-9242-BA06-985A385C7FB7}"/>
              </a:ext>
            </a:extLst>
          </p:cNvPr>
          <p:cNvSpPr/>
          <p:nvPr/>
        </p:nvSpPr>
        <p:spPr>
          <a:xfrm>
            <a:off x="9330235" y="4893258"/>
            <a:ext cx="1472540" cy="138941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err="1"/>
              <a:t>Konstnärspolitik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474592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403A24F8-6F83-EF48-9A8C-B7CE9796350E}"/>
              </a:ext>
            </a:extLst>
          </p:cNvPr>
          <p:cNvSpPr/>
          <p:nvPr/>
        </p:nvSpPr>
        <p:spPr>
          <a:xfrm>
            <a:off x="1721223" y="1391308"/>
            <a:ext cx="90993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Det kulturpolitiska området </a:t>
            </a:r>
          </a:p>
          <a:p>
            <a:pPr lvl="1"/>
            <a:r>
              <a:rPr lang="sv-SE" dirty="0"/>
              <a:t>konstområdena, press och media, kulturarv, bibliotek, språk, arkiv, -folkbildning, kulturmiljö, delar av politiken för det civila samhället, delar av ungdomspolitiken, medborgarnas egna kulturella utövande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lvl="1"/>
            <a:r>
              <a:rPr lang="sv-SE" dirty="0"/>
              <a:t>Kulturpolitiken - för befolkningen/medborgaren och fokuserar (det publika) mötet med kulturen och det egna kulturutövandet.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Politik för konstarterna </a:t>
            </a:r>
          </a:p>
          <a:p>
            <a:pPr lvl="1"/>
            <a:r>
              <a:rPr lang="sv-SE" dirty="0"/>
              <a:t>Främjande av respektive konstarts strukturer. Kombination av kultur- och </a:t>
            </a:r>
            <a:r>
              <a:rPr lang="sv-SE" dirty="0" err="1"/>
              <a:t>konstnärspolitik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err="1"/>
              <a:t>Konstnärspolitik</a:t>
            </a:r>
            <a:r>
              <a:rPr lang="sv-SE" dirty="0"/>
              <a:t> fokuserar konstnärernas möjlighet att verka, att skapa konst och framföra/visa sin konst.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lvl="1"/>
            <a:r>
              <a:rPr lang="sv-SE" dirty="0"/>
              <a:t>Konstnärskapet – individen/gruppens förutsättningar över tid</a:t>
            </a:r>
          </a:p>
          <a:p>
            <a:pPr lvl="1"/>
            <a:r>
              <a:rPr lang="sv-SE" dirty="0"/>
              <a:t>Konstnärspolitiken omfattar samtliga konstnärer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B15F7D2F-3466-3042-BB81-9988576A69E9}"/>
              </a:ext>
            </a:extLst>
          </p:cNvPr>
          <p:cNvSpPr txBox="1"/>
          <p:nvPr/>
        </p:nvSpPr>
        <p:spPr>
          <a:xfrm>
            <a:off x="1815353" y="868088"/>
            <a:ext cx="638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latin typeface="+mj-lt"/>
              </a:rPr>
              <a:t>Kulturpolitik och </a:t>
            </a:r>
            <a:r>
              <a:rPr lang="sv-SE" sz="3200" b="1" dirty="0" err="1">
                <a:latin typeface="+mj-lt"/>
              </a:rPr>
              <a:t>konstnärspolitik</a:t>
            </a:r>
            <a:endParaRPr lang="sv-SE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7681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3F0B00E-A843-CC45-A3CE-F9E06E445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676F6F8A-1AE8-7E4C-BFB2-221D15ECE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081"/>
            <a:ext cx="10515600" cy="581183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1974 års kulturutredning och proposition </a:t>
            </a:r>
          </a:p>
          <a:p>
            <a:pPr lvl="1"/>
            <a:r>
              <a:rPr lang="sv-SE" dirty="0"/>
              <a:t>Kulturpolitiska mål</a:t>
            </a:r>
          </a:p>
          <a:p>
            <a:pPr lvl="1"/>
            <a:r>
              <a:rPr lang="sv-SE" dirty="0"/>
              <a:t>Statens kulturråd</a:t>
            </a:r>
          </a:p>
          <a:p>
            <a:pPr lvl="1"/>
            <a:r>
              <a:rPr lang="sv-SE" dirty="0"/>
              <a:t>Konstnärsnämnden</a:t>
            </a:r>
          </a:p>
          <a:p>
            <a:endParaRPr lang="sv-SE" dirty="0"/>
          </a:p>
          <a:p>
            <a:r>
              <a:rPr lang="sv-SE" dirty="0"/>
              <a:t>1995 ny kulturutredning  och prop. 1996/97:3 Kulturpolitik</a:t>
            </a:r>
          </a:p>
          <a:p>
            <a:pPr lvl="1"/>
            <a:r>
              <a:rPr lang="sv-SE" dirty="0"/>
              <a:t>Dansen för första gången ett eget konstområde.</a:t>
            </a:r>
          </a:p>
          <a:p>
            <a:pPr lvl="2"/>
            <a:r>
              <a:rPr lang="sv-SE" dirty="0"/>
              <a:t>Ge danskonsten en regional förankring</a:t>
            </a:r>
          </a:p>
          <a:p>
            <a:pPr lvl="2"/>
            <a:r>
              <a:rPr lang="sv-SE" dirty="0"/>
              <a:t>Utveckla intresset för dansen som konstform</a:t>
            </a:r>
          </a:p>
          <a:p>
            <a:pPr lvl="2"/>
            <a:r>
              <a:rPr lang="sv-SE" dirty="0"/>
              <a:t>Stödja ett brett dansutbud av hög kvalitet samt främja dansens förnyelse och utveckling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0826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xmlns="" id="{E6420749-FC1A-1944-A7E2-1635E7AD9E7F}"/>
              </a:ext>
            </a:extLst>
          </p:cNvPr>
          <p:cNvSpPr/>
          <p:nvPr/>
        </p:nvSpPr>
        <p:spPr>
          <a:xfrm>
            <a:off x="1033153" y="522514"/>
            <a:ext cx="1009402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>
                <a:latin typeface="+mj-lt"/>
                <a:ea typeface="DengXian" panose="02010600030101010101" pitchFamily="2" charset="-122"/>
                <a:cs typeface="Arial" panose="020B0604020202020204" pitchFamily="34" charset="0"/>
              </a:rPr>
              <a:t>1996 - 2005</a:t>
            </a:r>
          </a:p>
          <a:p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Kulturpolitikens fokus är kvalitativ konst i hela landet </a:t>
            </a:r>
          </a:p>
          <a:p>
            <a:endParaRPr lang="sv-SE" sz="24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1998-2000 Dans i hela landet </a:t>
            </a:r>
          </a:p>
          <a:p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	– 3-årigt projekt Kulturrådet (initiativtagare), Dansens Hus, </a:t>
            </a:r>
            <a:r>
              <a:rPr lang="sv-SE" sz="2400" dirty="0" err="1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Kgl</a:t>
            </a: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Operan 	och Riksteatern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Danskonsulentverksamheten byggs ut (1992)</a:t>
            </a:r>
          </a:p>
          <a:p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Kulturrådet sammanställer tre rapporter om dansen.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2003 Regeringsuppdrag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2005 Handlingsprogram för dansen publicerades – mål kort och och lång sikt.</a:t>
            </a:r>
          </a:p>
          <a:p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Dansen blev ett prioriterat område inom kulturpolitiken</a:t>
            </a:r>
            <a:r>
              <a:rPr lang="sv-SE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0597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xmlns="" id="{00DE905D-98FA-494C-B77E-3F49971FB06D}"/>
              </a:ext>
            </a:extLst>
          </p:cNvPr>
          <p:cNvSpPr/>
          <p:nvPr/>
        </p:nvSpPr>
        <p:spPr>
          <a:xfrm>
            <a:off x="1294409" y="653144"/>
            <a:ext cx="9345881" cy="5205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v-SE" sz="3200" dirty="0">
                <a:latin typeface="+mj-lt"/>
                <a:ea typeface="DengXian" panose="02010600030101010101" pitchFamily="2" charset="-122"/>
                <a:cs typeface="Arial" panose="020B0604020202020204" pitchFamily="34" charset="0"/>
              </a:rPr>
              <a:t>2006-2009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2006 Dansalliansen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3-åriga verksamhetsbidrag införs på Kulturrådet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Konstnärsnämndens bidragsgivning för dansens stärktes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Konstnärsnämndens internationella dansprogram 2006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2006 </a:t>
            </a:r>
            <a:r>
              <a:rPr lang="sv-SE" sz="2400" dirty="0" err="1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Dansnät</a:t>
            </a: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Sverige permanentas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Kulturrådet erhåller ett tydligt internationellt uppdrag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(Konstnärsnämnden redan från start 1978)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2009 Handlingsprogrammet utvärderas.</a:t>
            </a:r>
          </a:p>
        </p:txBody>
      </p:sp>
    </p:spTree>
    <p:extLst>
      <p:ext uri="{BB962C8B-B14F-4D97-AF65-F5344CB8AC3E}">
        <p14:creationId xmlns:p14="http://schemas.microsoft.com/office/powerpoint/2010/main" val="437201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xmlns="" id="{5E8AE76C-6251-8D4A-A9B2-06FB10CFAFC3}"/>
              </a:ext>
            </a:extLst>
          </p:cNvPr>
          <p:cNvSpPr/>
          <p:nvPr/>
        </p:nvSpPr>
        <p:spPr>
          <a:xfrm>
            <a:off x="1432955" y="992165"/>
            <a:ext cx="1000453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>
                <a:latin typeface="+mj-lt"/>
                <a:ea typeface="DengXian" panose="02010600030101010101" pitchFamily="2" charset="-122"/>
                <a:cs typeface="Arial" panose="020B0604020202020204" pitchFamily="34" charset="0"/>
              </a:rPr>
              <a:t>2009 Ny kulturutredning och prop. 2009/10:3 Tid för kultur</a:t>
            </a:r>
          </a:p>
          <a:p>
            <a:endParaRPr lang="sv-SE" sz="24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Reviderade kulturpolitiska mål. Portalmening.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Kultursamverkansmodellens införande</a:t>
            </a:r>
          </a:p>
          <a:p>
            <a:pPr lvl="2">
              <a:lnSpc>
                <a:spcPct val="150000"/>
              </a:lnSpc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Utvecklingen av en regional kulturpolitik med utökade budgetar</a:t>
            </a:r>
          </a:p>
          <a:p>
            <a:pPr lvl="2">
              <a:lnSpc>
                <a:spcPct val="150000"/>
              </a:lnSpc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Diskussion om statens stöd till den fria sektorn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Förändrade fokus - konstområdena</a:t>
            </a:r>
          </a:p>
          <a:p>
            <a:endParaRPr lang="sv-SE" sz="24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4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4249</TotalTime>
  <Words>544</Words>
  <Application>Microsoft Macintosh PowerPoint</Application>
  <PresentationFormat>Custom</PresentationFormat>
  <Paragraphs>133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Office-tema</vt:lpstr>
      <vt:lpstr>Kulturpolitiken och konstområdet dans</vt:lpstr>
      <vt:lpstr>PowerPoint Presentation</vt:lpstr>
      <vt:lpstr>Kulturpolitik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Utmärkande</vt:lpstr>
      <vt:lpstr>Mina rekommendationer</vt:lpstr>
      <vt:lpstr>Tack!  Ann Larsson annlarsson@me.com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Kulturpolitiken och konstområdet dans</dc:title>
  <dc:creator>Ann Larsson</dc:creator>
  <cp:lastModifiedBy>christina</cp:lastModifiedBy>
  <cp:revision>34</cp:revision>
  <dcterms:created xsi:type="dcterms:W3CDTF">2021-03-16T11:50:29Z</dcterms:created>
  <dcterms:modified xsi:type="dcterms:W3CDTF">2021-03-26T14:57:10Z</dcterms:modified>
</cp:coreProperties>
</file>